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3" r:id="rId5"/>
  </p:sldIdLst>
  <p:sldSz cx="27432000" cy="18288000"/>
  <p:notesSz cx="7102475" cy="9388475"/>
  <p:defaultTextStyle>
    <a:defPPr>
      <a:defRPr lang="en-US"/>
    </a:defPPr>
    <a:lvl1pPr marL="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6304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2608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38912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5216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1520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77824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24128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0432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dal, Liat" initials="VL" lastIdx="7" clrIdx="0">
    <p:extLst>
      <p:ext uri="{19B8F6BF-5375-455C-9EA6-DF929625EA0E}">
        <p15:presenceInfo xmlns:p15="http://schemas.microsoft.com/office/powerpoint/2012/main" userId="S-1-5-21-957651104-916166795-1467990369-290216" providerId="AD"/>
      </p:ext>
    </p:extLst>
  </p:cmAuthor>
  <p:cmAuthor id="2" name="O'Brien, Quentin Erika" initials="OQE" lastIdx="7" clrIdx="1">
    <p:extLst>
      <p:ext uri="{19B8F6BF-5375-455C-9EA6-DF929625EA0E}">
        <p15:presenceInfo xmlns:p15="http://schemas.microsoft.com/office/powerpoint/2012/main" userId="O'Brien, Quentin Erika" providerId="None"/>
      </p:ext>
    </p:extLst>
  </p:cmAuthor>
  <p:cmAuthor id="3" name="Oh, Rosanna" initials="OR" lastIdx="12" clrIdx="2">
    <p:extLst>
      <p:ext uri="{19B8F6BF-5375-455C-9EA6-DF929625EA0E}">
        <p15:presenceInfo xmlns:p15="http://schemas.microsoft.com/office/powerpoint/2012/main" userId="S-1-5-21-957651104-916166795-1467990369-3375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46" autoAdjust="0"/>
    <p:restoredTop sz="50000" autoAdjust="0"/>
  </p:normalViewPr>
  <p:slideViewPr>
    <p:cSldViewPr snapToGrid="0" snapToObjects="1">
      <p:cViewPr>
        <p:scale>
          <a:sx n="100" d="100"/>
          <a:sy n="100" d="100"/>
        </p:scale>
        <p:origin x="88" y="-560"/>
      </p:cViewPr>
      <p:guideLst>
        <p:guide orient="horz" pos="576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96"/>
    </p:cViewPr>
  </p:sorterViewPr>
  <p:notesViewPr>
    <p:cSldViewPr snapToGrid="0" snapToObjects="1">
      <p:cViewPr varScale="1">
        <p:scale>
          <a:sx n="85" d="100"/>
          <a:sy n="85" d="100"/>
        </p:scale>
        <p:origin x="-3834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PRO </a:t>
            </a:r>
            <a:r>
              <a:rPr lang="en-US" sz="1800" b="1" i="0" baseline="0" dirty="0" smtClean="0">
                <a:effectLst/>
              </a:rPr>
              <a:t>Instruments/Techniques </a:t>
            </a:r>
            <a:r>
              <a:rPr lang="en-US" sz="1800" b="1" i="0" baseline="0" dirty="0">
                <a:effectLst/>
              </a:rPr>
              <a:t>Observed in Included Studies</a:t>
            </a:r>
            <a:endParaRPr lang="en-US" b="1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53115011998495"/>
          <c:y val="7.5959910005609574E-2"/>
          <c:w val="0.76382427978759238"/>
          <c:h val="0.879224183747259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Prevelance of PRO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lumMod val="110000"/>
                    <a:satMod val="105000"/>
                    <a:tint val="67000"/>
                  </a:schemeClr>
                </a:gs>
                <a:gs pos="50000">
                  <a:schemeClr val="dk1">
                    <a:tint val="88500"/>
                    <a:lumMod val="105000"/>
                    <a:satMod val="103000"/>
                    <a:tint val="73000"/>
                  </a:schemeClr>
                </a:gs>
                <a:gs pos="100000">
                  <a:schemeClr val="dk1">
                    <a:tint val="885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noFill/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D9-4831-B211-70A93F83849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D9-4831-B211-70A93F83849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3D9-4831-B211-70A93F83849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3D9-4831-B211-70A93F83849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63D9-4831-B211-70A93F83849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3D9-4831-B211-70A93F83849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63D9-4831-B211-70A93F83849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63D9-4831-B211-70A93F83849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63D9-4831-B211-70A93F83849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63D9-4831-B211-70A93F83849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63D9-4831-B211-70A93F83849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63D9-4831-B211-70A93F838498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2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63D9-4831-B211-70A93F838498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2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63D9-4831-B211-70A93F838498}"/>
              </c:ext>
            </c:extLst>
          </c:dPt>
          <c:dPt>
            <c:idx val="14"/>
            <c:invertIfNegative val="0"/>
            <c:bubble3D val="0"/>
            <c:spPr>
              <a:solidFill>
                <a:schemeClr val="bg2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63D9-4831-B211-70A93F838498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2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63D9-4831-B211-70A93F838498}"/>
              </c:ext>
            </c:extLst>
          </c:dPt>
          <c:dPt>
            <c:idx val="16"/>
            <c:invertIfNegative val="0"/>
            <c:bubble3D val="0"/>
            <c:spPr>
              <a:solidFill>
                <a:schemeClr val="bg2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63D9-4831-B211-70A93F8384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EQ-5D</c:v>
                </c:pt>
                <c:pt idx="1">
                  <c:v>TSS</c:v>
                </c:pt>
                <c:pt idx="2">
                  <c:v>EORTC QLQ-C30</c:v>
                </c:pt>
                <c:pt idx="3">
                  <c:v>PGIC</c:v>
                </c:pt>
                <c:pt idx="4">
                  <c:v>MPN-SAF</c:v>
                </c:pt>
                <c:pt idx="5">
                  <c:v>FACT-Leu</c:v>
                </c:pt>
                <c:pt idx="6">
                  <c:v>FACT-G</c:v>
                </c:pt>
                <c:pt idx="7">
                  <c:v>Unknown QoL</c:v>
                </c:pt>
                <c:pt idx="8">
                  <c:v>SF-36</c:v>
                </c:pt>
                <c:pt idx="9">
                  <c:v>MFS-AF</c:v>
                </c:pt>
                <c:pt idx="10">
                  <c:v>FACT-BRM</c:v>
                </c:pt>
                <c:pt idx="11">
                  <c:v>AFIRMM v2</c:v>
                </c:pt>
                <c:pt idx="12">
                  <c:v>WPAI</c:v>
                </c:pt>
                <c:pt idx="13">
                  <c:v>PSIS</c:v>
                </c:pt>
                <c:pt idx="14">
                  <c:v>OPA</c:v>
                </c:pt>
                <c:pt idx="15">
                  <c:v>FACT-An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10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3D9-4831-B211-70A93F83849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1"/>
        <c:overlap val="61"/>
        <c:axId val="724326936"/>
        <c:axId val="724327592"/>
        <c:extLst/>
      </c:barChart>
      <c:catAx>
        <c:axId val="724326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327592"/>
        <c:crosses val="autoZero"/>
        <c:auto val="1"/>
        <c:lblAlgn val="ctr"/>
        <c:lblOffset val="100"/>
        <c:noMultiLvlLbl val="0"/>
      </c:catAx>
      <c:valAx>
        <c:axId val="724327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326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9025B79-E3E6-463A-A583-18EC3749C04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D1B9DA9-CBD0-4E5D-9637-9E188F19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AC30113-5580-4101-BC4C-F89E72B27CC9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04850"/>
            <a:ext cx="52800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964B3C5-DA3E-4143-98B4-769D3F9DC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8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146304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292608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438912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585216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731520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877824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1024128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1170432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>
          <a:xfrm>
            <a:off x="843759" y="2342445"/>
            <a:ext cx="25699057" cy="100372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>
              <a:defRPr sz="6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title, Arial Bold, 60 pt., Syneos Health Orange</a:t>
            </a:r>
          </a:p>
        </p:txBody>
      </p:sp>
      <p:sp>
        <p:nvSpPr>
          <p:cNvPr id="42" name="Text Placeholder 28"/>
          <p:cNvSpPr>
            <a:spLocks noGrp="1"/>
          </p:cNvSpPr>
          <p:nvPr>
            <p:ph type="body" sz="quarter" idx="19" hasCustomPrompt="1"/>
          </p:nvPr>
        </p:nvSpPr>
        <p:spPr>
          <a:xfrm>
            <a:off x="843760" y="3454925"/>
            <a:ext cx="25713351" cy="6370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3600" b="0" baseline="0">
                <a:solidFill>
                  <a:schemeClr val="tx1"/>
                </a:solidFill>
              </a:defRPr>
            </a:lvl1pPr>
            <a:lvl2pPr marL="1463040" indent="0">
              <a:buNone/>
              <a:defRPr sz="1600"/>
            </a:lvl2pPr>
            <a:lvl3pPr marL="2926080" indent="0">
              <a:buNone/>
              <a:defRPr sz="1600"/>
            </a:lvl3pPr>
            <a:lvl4pPr marL="4389120" indent="0">
              <a:buNone/>
              <a:defRPr sz="1600"/>
            </a:lvl4pPr>
            <a:lvl5pPr marL="5852160" indent="0">
              <a:buNone/>
              <a:defRPr sz="1600"/>
            </a:lvl5pPr>
          </a:lstStyle>
          <a:p>
            <a:pPr lvl="0"/>
            <a:r>
              <a:rPr lang="en-US" dirty="0"/>
              <a:t>Add subtitle, Arial, 36 pt., Black</a:t>
            </a:r>
          </a:p>
        </p:txBody>
      </p:sp>
    </p:spTree>
    <p:extLst>
      <p:ext uri="{BB962C8B-B14F-4D97-AF65-F5344CB8AC3E}">
        <p14:creationId xmlns:p14="http://schemas.microsoft.com/office/powerpoint/2010/main" val="415498050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528931" y="17555485"/>
            <a:ext cx="163741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0" dirty="0">
                <a:solidFill>
                  <a:schemeClr val="tx1"/>
                </a:solidFill>
              </a:rPr>
              <a:t>© 2019 All rights reserved | </a:t>
            </a:r>
            <a:r>
              <a:rPr lang="en-US" sz="1800" b="1" dirty="0">
                <a:solidFill>
                  <a:schemeClr val="tx1"/>
                </a:solidFill>
              </a:rPr>
              <a:t>Confidential</a:t>
            </a:r>
            <a:r>
              <a:rPr lang="en-US" sz="1800" b="0" dirty="0">
                <a:solidFill>
                  <a:schemeClr val="tx1"/>
                </a:solidFill>
              </a:rPr>
              <a:t> | For Syneos Health™ use only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F9357-892D-3F41-B899-73F0647138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27432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2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>
    <p:fade/>
  </p:transition>
  <p:txStyles>
    <p:titleStyle>
      <a:lvl1pPr algn="l" defTabSz="1463040" rtl="0" eaLnBrk="1" latinLnBrk="0" hangingPunct="1">
        <a:spcBef>
          <a:spcPct val="0"/>
        </a:spcBef>
        <a:buNone/>
        <a:defRPr sz="1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1463040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1pPr>
      <a:lvl2pPr marL="2377440" indent="-914400" algn="l" defTabSz="146304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146304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1463040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1463040" rtl="0" eaLnBrk="1" latinLnBrk="0" hangingPunct="1">
        <a:spcBef>
          <a:spcPct val="20000"/>
        </a:spcBef>
        <a:buFont typeface="Arial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27432000" cy="3771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dirty="0" err="1" smtClean="0">
              <a:solidFill>
                <a:schemeClr val="tx2"/>
              </a:solidFill>
            </a:endParaRPr>
          </a:p>
        </p:txBody>
      </p:sp>
      <p:pic>
        <p:nvPicPr>
          <p:cNvPr id="89" name="Picture 88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779" y="4062109"/>
            <a:ext cx="8019288" cy="420624"/>
          </a:xfrm>
          <a:prstGeom prst="rect">
            <a:avLst/>
          </a:prstGeom>
        </p:spPr>
      </p:pic>
      <p:pic>
        <p:nvPicPr>
          <p:cNvPr id="86" name="Picture 8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78" y="7302467"/>
            <a:ext cx="8019288" cy="420624"/>
          </a:xfrm>
          <a:prstGeom prst="rect">
            <a:avLst/>
          </a:prstGeom>
        </p:spPr>
      </p:pic>
      <p:pic>
        <p:nvPicPr>
          <p:cNvPr id="70" name="Picture 69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78" y="6081487"/>
            <a:ext cx="8019288" cy="420624"/>
          </a:xfrm>
          <a:prstGeom prst="rect">
            <a:avLst/>
          </a:prstGeom>
        </p:spPr>
      </p:pic>
      <p:pic>
        <p:nvPicPr>
          <p:cNvPr id="17" name="Picture 16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78" y="4062109"/>
            <a:ext cx="8019288" cy="420624"/>
          </a:xfrm>
          <a:prstGeom prst="rect">
            <a:avLst/>
          </a:prstGeom>
        </p:spPr>
      </p:pic>
      <p:cxnSp>
        <p:nvCxnSpPr>
          <p:cNvPr id="67" name="Straight Connector 21"/>
          <p:cNvCxnSpPr>
            <a:cxnSpLocks noChangeShapeType="1"/>
          </p:cNvCxnSpPr>
          <p:nvPr/>
        </p:nvCxnSpPr>
        <p:spPr bwMode="auto">
          <a:xfrm>
            <a:off x="4423613" y="13097154"/>
            <a:ext cx="3176" cy="47450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 60"/>
          <p:cNvSpPr/>
          <p:nvPr/>
        </p:nvSpPr>
        <p:spPr>
          <a:xfrm>
            <a:off x="9587861" y="17406577"/>
            <a:ext cx="8026089" cy="75879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endParaRPr lang="en-US" dirty="0" err="1">
              <a:solidFill>
                <a:schemeClr val="tx2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502550"/>
            <a:ext cx="27432000" cy="1865929"/>
          </a:xfrm>
        </p:spPr>
        <p:txBody>
          <a:bodyPr anchor="ctr"/>
          <a:lstStyle/>
          <a:p>
            <a:pPr algn="ctr"/>
            <a:r>
              <a:rPr lang="en-US" sz="5400" dirty="0" smtClean="0">
                <a:solidFill>
                  <a:schemeClr val="tx2"/>
                </a:solidFill>
              </a:rPr>
              <a:t>Underreporting </a:t>
            </a:r>
            <a:r>
              <a:rPr lang="en-US" sz="5400" dirty="0">
                <a:solidFill>
                  <a:schemeClr val="tx2"/>
                </a:solidFill>
              </a:rPr>
              <a:t>of Patient Reported Outcomes (PRO) in Myeloproliferative Neoplasms (</a:t>
            </a:r>
            <a:r>
              <a:rPr lang="en-US" sz="5400" dirty="0" smtClean="0">
                <a:solidFill>
                  <a:schemeClr val="tx2"/>
                </a:solidFill>
              </a:rPr>
              <a:t>MPNs) </a:t>
            </a:r>
            <a:r>
              <a:rPr lang="en-US" sz="5400" dirty="0">
                <a:solidFill>
                  <a:schemeClr val="tx2"/>
                </a:solidFill>
              </a:rPr>
              <a:t>Clinical </a:t>
            </a:r>
            <a:r>
              <a:rPr lang="en-US" sz="5400" dirty="0" smtClean="0">
                <a:solidFill>
                  <a:schemeClr val="tx2"/>
                </a:solidFill>
              </a:rPr>
              <a:t>Trials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1185298" y="2504717"/>
            <a:ext cx="25247600" cy="459491"/>
          </a:xfrm>
        </p:spPr>
        <p:txBody>
          <a:bodyPr/>
          <a:lstStyle/>
          <a:p>
            <a:pPr algn="ctr"/>
            <a:r>
              <a:rPr lang="en-US" sz="2700" b="1" dirty="0">
                <a:solidFill>
                  <a:schemeClr val="tx2"/>
                </a:solidFill>
              </a:rPr>
              <a:t>Anthony J. Messina</a:t>
            </a:r>
            <a:r>
              <a:rPr lang="en-US" sz="2700" dirty="0">
                <a:solidFill>
                  <a:schemeClr val="tx2"/>
                </a:solidFill>
              </a:rPr>
              <a:t>, </a:t>
            </a:r>
            <a:r>
              <a:rPr lang="en-US" sz="2700" dirty="0" smtClean="0">
                <a:solidFill>
                  <a:schemeClr val="tx2"/>
                </a:solidFill>
              </a:rPr>
              <a:t>MSc</a:t>
            </a:r>
            <a:r>
              <a:rPr lang="en-US" sz="2700" dirty="0">
                <a:solidFill>
                  <a:schemeClr val="tx2"/>
                </a:solidFill>
              </a:rPr>
              <a:t>, CCRP </a:t>
            </a:r>
            <a:r>
              <a:rPr lang="en-US" sz="2700" baseline="30000" dirty="0">
                <a:solidFill>
                  <a:schemeClr val="tx2"/>
                </a:solidFill>
              </a:rPr>
              <a:t>1,2      </a:t>
            </a:r>
            <a:r>
              <a:rPr lang="en-US" sz="2700" b="1" dirty="0">
                <a:solidFill>
                  <a:schemeClr val="tx2"/>
                </a:solidFill>
              </a:rPr>
              <a:t>Quentin E. O’Brien</a:t>
            </a:r>
            <a:r>
              <a:rPr lang="en-US" sz="2700" dirty="0">
                <a:solidFill>
                  <a:schemeClr val="tx2"/>
                </a:solidFill>
              </a:rPr>
              <a:t>, MPH</a:t>
            </a:r>
            <a:r>
              <a:rPr lang="en-US" sz="2700" baseline="30000" dirty="0">
                <a:solidFill>
                  <a:schemeClr val="tx2"/>
                </a:solidFill>
              </a:rPr>
              <a:t> 2*</a:t>
            </a:r>
            <a:r>
              <a:rPr lang="en-US" sz="2700" dirty="0">
                <a:solidFill>
                  <a:schemeClr val="tx2"/>
                </a:solidFill>
              </a:rPr>
              <a:t>    </a:t>
            </a:r>
            <a:r>
              <a:rPr lang="en-US" sz="2700" b="1" dirty="0">
                <a:solidFill>
                  <a:schemeClr val="tx2"/>
                </a:solidFill>
              </a:rPr>
              <a:t>Vasily Andrianov</a:t>
            </a:r>
            <a:r>
              <a:rPr lang="en-US" sz="2700" dirty="0">
                <a:solidFill>
                  <a:schemeClr val="tx2"/>
                </a:solidFill>
              </a:rPr>
              <a:t>, MD</a:t>
            </a:r>
            <a:r>
              <a:rPr lang="en-US" sz="2700" baseline="30000" dirty="0">
                <a:solidFill>
                  <a:schemeClr val="tx2"/>
                </a:solidFill>
              </a:rPr>
              <a:t> 1</a:t>
            </a:r>
            <a:r>
              <a:rPr lang="en-US" sz="2700" dirty="0">
                <a:solidFill>
                  <a:schemeClr val="tx2"/>
                </a:solidFill>
              </a:rPr>
              <a:t>   </a:t>
            </a:r>
            <a:r>
              <a:rPr lang="en-US" sz="2700" b="1" dirty="0">
                <a:solidFill>
                  <a:schemeClr val="tx2"/>
                </a:solidFill>
              </a:rPr>
              <a:t>Keren R. Moss</a:t>
            </a:r>
            <a:r>
              <a:rPr lang="en-US" sz="2700" dirty="0">
                <a:solidFill>
                  <a:schemeClr val="tx2"/>
                </a:solidFill>
              </a:rPr>
              <a:t>, MD</a:t>
            </a:r>
            <a:r>
              <a:rPr lang="en-US" sz="2700" baseline="30000" dirty="0">
                <a:solidFill>
                  <a:schemeClr val="tx2"/>
                </a:solidFill>
              </a:rPr>
              <a:t> 1*</a:t>
            </a:r>
            <a:r>
              <a:rPr lang="en-US" sz="2700" dirty="0">
                <a:solidFill>
                  <a:schemeClr val="tx2"/>
                </a:solidFill>
              </a:rPr>
              <a:t>    </a:t>
            </a:r>
            <a:r>
              <a:rPr lang="en-US" sz="2700" b="1" dirty="0">
                <a:solidFill>
                  <a:schemeClr val="tx2"/>
                </a:solidFill>
              </a:rPr>
              <a:t>Laura Vidal</a:t>
            </a:r>
            <a:r>
              <a:rPr lang="en-US" sz="2700" dirty="0">
                <a:solidFill>
                  <a:schemeClr val="tx2"/>
                </a:solidFill>
              </a:rPr>
              <a:t>, MD</a:t>
            </a:r>
            <a:r>
              <a:rPr lang="en-US" sz="2700" baseline="30000" dirty="0">
                <a:solidFill>
                  <a:schemeClr val="tx2"/>
                </a:solidFill>
              </a:rPr>
              <a:t>1*</a:t>
            </a:r>
            <a:r>
              <a:rPr lang="en-US" sz="2700" dirty="0">
                <a:solidFill>
                  <a:schemeClr val="tx2"/>
                </a:solidFill>
              </a:rPr>
              <a:t>    </a:t>
            </a:r>
            <a:r>
              <a:rPr lang="en-US" sz="2700" b="1" dirty="0">
                <a:solidFill>
                  <a:schemeClr val="tx2"/>
                </a:solidFill>
              </a:rPr>
              <a:t>Liat Vidal</a:t>
            </a:r>
            <a:r>
              <a:rPr lang="en-US" sz="2700" dirty="0">
                <a:solidFill>
                  <a:schemeClr val="tx2"/>
                </a:solidFill>
              </a:rPr>
              <a:t>, MD, MSc</a:t>
            </a:r>
            <a:r>
              <a:rPr lang="en-US" sz="2700" baseline="30000" dirty="0">
                <a:solidFill>
                  <a:schemeClr val="tx2"/>
                </a:solidFill>
              </a:rPr>
              <a:t> 1* </a:t>
            </a:r>
            <a:endParaRPr lang="en-US" sz="2700" dirty="0">
              <a:solidFill>
                <a:schemeClr val="tx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189714" y="4708108"/>
            <a:ext cx="0" cy="12804174"/>
          </a:xfrm>
          <a:prstGeom prst="line">
            <a:avLst/>
          </a:prstGeom>
          <a:ln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7458089" y="10496009"/>
            <a:ext cx="9509760" cy="5646637"/>
            <a:chOff x="17483994" y="9968950"/>
            <a:chExt cx="9509760" cy="5646637"/>
          </a:xfrm>
        </p:grpSpPr>
        <p:pic>
          <p:nvPicPr>
            <p:cNvPr id="91" name="Picture 90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83994" y="12184308"/>
              <a:ext cx="9509760" cy="420624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83994" y="9968950"/>
              <a:ext cx="9509760" cy="420624"/>
            </a:xfrm>
            <a:prstGeom prst="rect">
              <a:avLst/>
            </a:prstGeom>
          </p:spPr>
        </p:pic>
        <p:sp>
          <p:nvSpPr>
            <p:cNvPr id="12" name="Text Placeholder 28"/>
            <p:cNvSpPr txBox="1">
              <a:spLocks/>
            </p:cNvSpPr>
            <p:nvPr/>
          </p:nvSpPr>
          <p:spPr>
            <a:xfrm>
              <a:off x="17525823" y="10014668"/>
              <a:ext cx="9233633" cy="5600919"/>
            </a:xfrm>
            <a:prstGeom prst="rect">
              <a:avLst/>
            </a:prstGeom>
          </p:spPr>
          <p:txBody>
            <a:bodyPr vert="horz" lIns="0" tIns="0" rIns="0" bIns="0"/>
            <a:lstStyle>
              <a:lvl1pPr marL="0" indent="0" algn="l" defTabSz="1463040" rtl="0" eaLnBrk="1" latinLnBrk="0" hangingPunct="1">
                <a:spcBef>
                  <a:spcPct val="20000"/>
                </a:spcBef>
                <a:buFont typeface="Arial"/>
                <a:buNone/>
                <a:defRPr sz="2000" b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463040" indent="0" algn="l" defTabSz="146304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926080" indent="0" algn="l" defTabSz="146304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389120" indent="0" algn="l" defTabSz="146304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852160" indent="0" algn="l" defTabSz="146304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046720" indent="-731520" algn="l" defTabSz="1463040" rtl="0" eaLnBrk="1" latinLnBrk="0" hangingPunct="1">
                <a:spcBef>
                  <a:spcPct val="20000"/>
                </a:spcBef>
                <a:buFont typeface="Arial"/>
                <a:buChar char="•"/>
                <a:defRPr sz="6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509760" indent="-731520" algn="l" defTabSz="1463040" rtl="0" eaLnBrk="1" latinLnBrk="0" hangingPunct="1">
                <a:spcBef>
                  <a:spcPct val="20000"/>
                </a:spcBef>
                <a:buFont typeface="Arial"/>
                <a:buChar char="•"/>
                <a:defRPr sz="6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72800" indent="-731520" algn="l" defTabSz="1463040" rtl="0" eaLnBrk="1" latinLnBrk="0" hangingPunct="1">
                <a:spcBef>
                  <a:spcPct val="20000"/>
                </a:spcBef>
                <a:buFont typeface="Arial"/>
                <a:buChar char="•"/>
                <a:defRPr sz="6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35840" indent="-731520" algn="l" defTabSz="1463040" rtl="0" eaLnBrk="1" latinLnBrk="0" hangingPunct="1">
                <a:spcBef>
                  <a:spcPct val="20000"/>
                </a:spcBef>
                <a:buFont typeface="Arial"/>
                <a:buChar char="•"/>
                <a:defRPr sz="6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schemeClr val="tx2"/>
                  </a:solidFill>
                </a:rPr>
                <a:t> Conclusion </a:t>
              </a:r>
              <a:endParaRPr lang="en-US" sz="1800" b="1" dirty="0">
                <a:solidFill>
                  <a:schemeClr val="tx2"/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700" dirty="0" smtClean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800" dirty="0" smtClean="0"/>
                <a:t>A </a:t>
              </a:r>
              <a:r>
                <a:rPr lang="en-US" sz="1800" dirty="0"/>
                <a:t>substantial</a:t>
              </a:r>
              <a:r>
                <a:rPr lang="en-US" sz="1800" dirty="0" smtClean="0"/>
                <a:t> number </a:t>
              </a:r>
              <a:r>
                <a:rPr lang="en-US" sz="1800" dirty="0"/>
                <a:t>of </a:t>
              </a:r>
              <a:r>
                <a:rPr lang="en-US" sz="1800" dirty="0" smtClean="0"/>
                <a:t>MPN </a:t>
              </a:r>
              <a:r>
                <a:rPr lang="en-US" sz="1800" dirty="0"/>
                <a:t>randomized trials did not include a PRO measure. </a:t>
              </a:r>
              <a:endParaRPr lang="en-US" sz="1800" dirty="0" smtClean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800" dirty="0" smtClean="0"/>
                <a:t>Disease-specific </a:t>
              </a:r>
              <a:r>
                <a:rPr lang="en-US" sz="1800" dirty="0"/>
                <a:t>PRO measures were </a:t>
              </a:r>
              <a:r>
                <a:rPr lang="en-US" sz="1800" dirty="0" smtClean="0"/>
                <a:t>used </a:t>
              </a:r>
              <a:r>
                <a:rPr lang="en-US" sz="1800" dirty="0"/>
                <a:t>in </a:t>
              </a:r>
              <a:r>
                <a:rPr lang="en-US" sz="1800" dirty="0" smtClean="0"/>
                <a:t>52</a:t>
              </a:r>
              <a:r>
                <a:rPr lang="en-US" sz="1800" dirty="0"/>
                <a:t>% of the studies that included a </a:t>
              </a:r>
              <a:r>
                <a:rPr lang="en-US" sz="1800" dirty="0" smtClean="0"/>
                <a:t>PRO</a:t>
              </a:r>
              <a:r>
                <a:rPr lang="en-US" sz="1800" dirty="0"/>
                <a:t>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800" dirty="0" smtClean="0"/>
                <a:t>In </a:t>
              </a:r>
              <a:r>
                <a:rPr lang="en-US" sz="1800" b="1" dirty="0" smtClean="0"/>
                <a:t>37% </a:t>
              </a:r>
              <a:r>
                <a:rPr lang="en-US" sz="1800" dirty="0" smtClean="0"/>
                <a:t>of trials, PRO data was not reported.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800" dirty="0" smtClean="0"/>
                <a:t>Even when reported, the report was often late after the initial report and reported partially.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600" dirty="0" smtClean="0"/>
            </a:p>
            <a:p>
              <a:r>
                <a:rPr lang="en-US" sz="1800" dirty="0"/>
                <a:t> </a:t>
              </a:r>
              <a:r>
                <a:rPr lang="en-US" b="1" dirty="0" smtClean="0">
                  <a:solidFill>
                    <a:schemeClr val="tx2"/>
                  </a:solidFill>
                </a:rPr>
                <a:t>Implications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18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800" dirty="0" smtClean="0"/>
                <a:t>The </a:t>
              </a:r>
              <a:r>
                <a:rPr lang="en-US" sz="1800" dirty="0"/>
                <a:t>collection of PRO data should result in routine, </a:t>
              </a:r>
              <a:r>
                <a:rPr lang="en-US" sz="1800" dirty="0" smtClean="0"/>
                <a:t>timely </a:t>
              </a:r>
              <a:r>
                <a:rPr lang="en-US" sz="1800" dirty="0"/>
                <a:t>and appropriate reporting as part of the trial outcome </a:t>
              </a:r>
              <a:r>
                <a:rPr lang="en-US" sz="1800" dirty="0" smtClean="0"/>
                <a:t>publication </a:t>
              </a:r>
              <a:r>
                <a:rPr lang="en-US" sz="1800" dirty="0"/>
                <a:t>to allow for a thorough assessment of investigational </a:t>
              </a:r>
              <a:r>
                <a:rPr lang="en-US" sz="1800" dirty="0" smtClean="0"/>
                <a:t>drug treatment </a:t>
              </a:r>
              <a:r>
                <a:rPr lang="en-US" sz="1800" dirty="0"/>
                <a:t>effects. </a:t>
              </a:r>
              <a:endParaRPr lang="en-US" sz="1800" dirty="0" smtClean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800" dirty="0" smtClean="0"/>
                <a:t>Investigations </a:t>
              </a:r>
              <a:r>
                <a:rPr lang="en-US" sz="1800" dirty="0"/>
                <a:t>should focus on causal factors that influence the </a:t>
              </a:r>
              <a:r>
                <a:rPr lang="en-US" sz="1800" dirty="0" smtClean="0"/>
                <a:t>underreporting </a:t>
              </a:r>
              <a:r>
                <a:rPr lang="en-US" sz="1800" dirty="0"/>
                <a:t>of PRO data inclusion in trial publications such as</a:t>
              </a:r>
              <a:r>
                <a:rPr lang="en-US" sz="1800" dirty="0" smtClean="0"/>
                <a:t>: (</a:t>
              </a:r>
              <a:r>
                <a:rPr lang="en-US" sz="1800" dirty="0"/>
                <a:t>1) Logistics with trial design (2) Missing data or difficulty with data collection in patients with advanced or progressive disease (3) U</a:t>
              </a:r>
              <a:r>
                <a:rPr lang="en-US" sz="1800" dirty="0" smtClean="0"/>
                <a:t>tilization of disease-specific </a:t>
              </a:r>
              <a:r>
                <a:rPr lang="en-US" sz="1800" dirty="0"/>
                <a:t>PRO </a:t>
              </a:r>
              <a:r>
                <a:rPr lang="en-US" sz="1800" dirty="0" smtClean="0"/>
                <a:t>measures. </a:t>
              </a:r>
              <a:endParaRPr lang="en-US" b="1" dirty="0"/>
            </a:p>
            <a:p>
              <a:endParaRPr lang="en-US" dirty="0"/>
            </a:p>
          </p:txBody>
        </p:sp>
      </p:grpSp>
      <p:sp>
        <p:nvSpPr>
          <p:cNvPr id="13" name="Text Placeholder 28"/>
          <p:cNvSpPr txBox="1">
            <a:spLocks/>
          </p:cNvSpPr>
          <p:nvPr/>
        </p:nvSpPr>
        <p:spPr>
          <a:xfrm>
            <a:off x="565560" y="4107245"/>
            <a:ext cx="7660342" cy="635556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1463040" rtl="0" eaLnBrk="1" latinLnBrk="0" hangingPunct="1">
              <a:spcBef>
                <a:spcPct val="20000"/>
              </a:spcBef>
              <a:buFont typeface="Arial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146304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146304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146304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146304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1463040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1463040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1463040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1463040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2"/>
                </a:solidFill>
              </a:rPr>
              <a:t>Background</a:t>
            </a:r>
          </a:p>
          <a:p>
            <a:endParaRPr lang="en-US" sz="900" dirty="0" smtClean="0"/>
          </a:p>
          <a:p>
            <a:r>
              <a:rPr lang="en-US" sz="1800" dirty="0" smtClean="0"/>
              <a:t>Patient-reported </a:t>
            </a:r>
            <a:r>
              <a:rPr lang="en-US" sz="1800" dirty="0"/>
              <a:t>outcomes provide unique and meaningful insight about the effect of a treatment from a patient’s view. Patients with MPNs today can live with their disease for long periods of </a:t>
            </a:r>
            <a:r>
              <a:rPr lang="en-US" sz="1800" dirty="0" smtClean="0"/>
              <a:t>time. Therefore </a:t>
            </a:r>
            <a:r>
              <a:rPr lang="en-US" sz="1800" dirty="0"/>
              <a:t>a comprehensive evaluation of treatment effectiveness should consider the patient burden of the disease and treatment effect. </a:t>
            </a:r>
            <a:endParaRPr lang="en-US" sz="1100" b="1" dirty="0">
              <a:solidFill>
                <a:schemeClr val="bg1"/>
              </a:solidFill>
            </a:endParaRPr>
          </a:p>
          <a:p>
            <a:endParaRPr lang="en-US" sz="400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Objective</a:t>
            </a:r>
          </a:p>
          <a:p>
            <a:endParaRPr lang="en-US" sz="400" b="1" dirty="0">
              <a:solidFill>
                <a:schemeClr val="bg1"/>
              </a:solidFill>
            </a:endParaRPr>
          </a:p>
          <a:p>
            <a:r>
              <a:rPr lang="en-US" sz="1800" dirty="0"/>
              <a:t>T</a:t>
            </a:r>
            <a:r>
              <a:rPr lang="en-US" sz="1800" dirty="0" smtClean="0"/>
              <a:t>o </a:t>
            </a:r>
            <a:r>
              <a:rPr lang="en-US" sz="1800" dirty="0"/>
              <a:t>evaluate the frequency at which PRO measures </a:t>
            </a:r>
            <a:r>
              <a:rPr lang="en-US" sz="1800" dirty="0" smtClean="0"/>
              <a:t>are utilized </a:t>
            </a:r>
            <a:r>
              <a:rPr lang="en-US" sz="1800" dirty="0"/>
              <a:t>as study endpoints and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are made publicly available when trial results are published</a:t>
            </a:r>
            <a:r>
              <a:rPr lang="en-US" sz="1800" dirty="0" smtClean="0"/>
              <a:t>.</a:t>
            </a:r>
          </a:p>
          <a:p>
            <a:endParaRPr lang="en-US" sz="900" dirty="0"/>
          </a:p>
          <a:p>
            <a:r>
              <a:rPr lang="en-US" b="1" dirty="0">
                <a:solidFill>
                  <a:schemeClr val="tx2"/>
                </a:solidFill>
              </a:rPr>
              <a:t>Methods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We </a:t>
            </a:r>
            <a:r>
              <a:rPr lang="en-US" sz="1800" dirty="0"/>
              <a:t>searched </a:t>
            </a:r>
            <a:r>
              <a:rPr lang="en-US" sz="1800" dirty="0" err="1"/>
              <a:t>Citeline</a:t>
            </a:r>
            <a:r>
              <a:rPr lang="en-US" sz="1800" dirty="0"/>
              <a:t>® </a:t>
            </a:r>
            <a:r>
              <a:rPr lang="en-US" sz="1800" dirty="0" err="1"/>
              <a:t>Trialtrove</a:t>
            </a:r>
            <a:r>
              <a:rPr lang="en-US" sz="1800" dirty="0"/>
              <a:t> database for randomized clinical trials including patients with </a:t>
            </a:r>
            <a:r>
              <a:rPr lang="en-US" sz="1800" dirty="0"/>
              <a:t>M</a:t>
            </a:r>
            <a:r>
              <a:rPr lang="en-US" sz="1800" dirty="0" smtClean="0"/>
              <a:t>yeloproliferative Neoplasms</a:t>
            </a:r>
            <a:r>
              <a:rPr lang="en-US" sz="1800" dirty="0"/>
              <a:t>, initiated between 2006-2016, utilizing at least 1 PRO.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We </a:t>
            </a:r>
            <a:r>
              <a:rPr lang="en-US" sz="1800" dirty="0"/>
              <a:t>searched PubMed Medline (Ovid), Google Scholar, </a:t>
            </a:r>
            <a:r>
              <a:rPr lang="en-US" sz="1800" dirty="0" err="1"/>
              <a:t>ClinicalKey</a:t>
            </a:r>
            <a:r>
              <a:rPr lang="en-US" sz="1800" dirty="0"/>
              <a:t>, and CINAHL databases for publications associated with the trial, and recorded type of publication year, number of randomized patients, and reported outcomes.</a:t>
            </a:r>
          </a:p>
          <a:p>
            <a:endParaRPr lang="en-US" sz="1800" dirty="0"/>
          </a:p>
        </p:txBody>
      </p:sp>
      <p:sp>
        <p:nvSpPr>
          <p:cNvPr id="19" name="Text Placeholder 14"/>
          <p:cNvSpPr txBox="1">
            <a:spLocks/>
          </p:cNvSpPr>
          <p:nvPr/>
        </p:nvSpPr>
        <p:spPr>
          <a:xfrm>
            <a:off x="7233462" y="3011534"/>
            <a:ext cx="12734886" cy="11308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1463040" rtl="0" eaLnBrk="1" latinLnBrk="0" hangingPunct="1">
              <a:spcBef>
                <a:spcPct val="20000"/>
              </a:spcBef>
              <a:buFont typeface="Arial"/>
              <a:buNone/>
              <a:defRPr sz="3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146304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146304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146304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146304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1463040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1463040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1463040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1463040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2"/>
                </a:solidFill>
              </a:rPr>
              <a:t>1- Syneos Health Oncology &amp; Hematology, 2- George Washington University School of Medicine and Health Science *Non-ASH Members   There are no relationships to disclose.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D6DDC10-7349-3741-8982-549EA7079D0E}"/>
              </a:ext>
            </a:extLst>
          </p:cNvPr>
          <p:cNvSpPr txBox="1"/>
          <p:nvPr/>
        </p:nvSpPr>
        <p:spPr>
          <a:xfrm>
            <a:off x="247954" y="17877948"/>
            <a:ext cx="26980845" cy="29174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>
              <a:lnSpc>
                <a:spcPct val="90000"/>
              </a:lnSpc>
              <a:spcBef>
                <a:spcPts val="180"/>
              </a:spcBef>
            </a:pPr>
            <a:r>
              <a:rPr lang="en-US" sz="720" dirty="0" smtClean="0"/>
              <a:t>Abbreviations</a:t>
            </a:r>
            <a:r>
              <a:rPr lang="en-US" sz="720" dirty="0"/>
              <a:t>: AFFIRM v2, Armed Forces Institute of Rehabilitation Medicine; CML, Chronic </a:t>
            </a:r>
            <a:r>
              <a:rPr lang="en-US" sz="720" dirty="0" err="1"/>
              <a:t>Myelogenous</a:t>
            </a:r>
            <a:r>
              <a:rPr lang="en-US" sz="720" dirty="0"/>
              <a:t> Leukemia; Comb, Combined; EORTC-QLQ-C30,European Organization for Research and Treatment of Cancer Quality of Life Questionnaire-Core 30; EQ-5D, </a:t>
            </a:r>
            <a:r>
              <a:rPr lang="en-US" sz="720" dirty="0" err="1"/>
              <a:t>EuroQol</a:t>
            </a:r>
            <a:r>
              <a:rPr lang="en-US" sz="720" dirty="0"/>
              <a:t> 5 Dimensions; FACT-An, Functional Assessment of Cancer Therapy Anemia; FACT-BRM, Functional Assessment of Cancer Therapy biologic response modifier; FACT-G, Functional Assessment of Cancer Therapy General; FACT-</a:t>
            </a:r>
            <a:r>
              <a:rPr lang="en-US" sz="720" dirty="0" err="1"/>
              <a:t>Leu</a:t>
            </a:r>
            <a:r>
              <a:rPr lang="en-US" sz="720" dirty="0"/>
              <a:t>, Functional Assessment of Cancer Therapy Leukemia; HRQOL, Health Related Quality of Life; MFS-AF, </a:t>
            </a:r>
            <a:r>
              <a:rPr lang="en-US" sz="720" dirty="0" err="1"/>
              <a:t>Myelofibrosis</a:t>
            </a:r>
            <a:r>
              <a:rPr lang="en-US" sz="720" dirty="0"/>
              <a:t> Symptom Assessment Form; </a:t>
            </a:r>
            <a:r>
              <a:rPr lang="en-US" sz="720" dirty="0" smtClean="0"/>
              <a:t>MPNs, </a:t>
            </a:r>
            <a:r>
              <a:rPr lang="en-US" sz="720" dirty="0"/>
              <a:t>Myeloproliferative Neoplasms; MPN-SAF, Myeloproliferative Neoplasms Symptom Form; OS, overall survival; PGIC, Patient Global Impression of Change; PRO, Patient Reported Outcome; PROM, Patient Reported Outcome Measure; </a:t>
            </a:r>
            <a:r>
              <a:rPr lang="en-US" sz="720" dirty="0" smtClean="0"/>
              <a:t>PV, Polycythemia </a:t>
            </a:r>
            <a:r>
              <a:rPr lang="en-US" sz="720" dirty="0"/>
              <a:t>Vera; PSIS, Pruritus Symptom Impact Scale; </a:t>
            </a:r>
            <a:r>
              <a:rPr lang="en-US" sz="720" dirty="0" err="1"/>
              <a:t>Qol</a:t>
            </a:r>
            <a:r>
              <a:rPr lang="en-US" sz="720" dirty="0"/>
              <a:t>, Quality of Life; SF-36, Short Form Health Survey 36 Item; TSS, Total Symptom Score; W/O, Without; WPAI, Work Productivity and Activity Impairment Questionnaire</a:t>
            </a:r>
          </a:p>
        </p:txBody>
      </p:sp>
      <p:cxnSp>
        <p:nvCxnSpPr>
          <p:cNvPr id="59" name="Straight Connector 42">
            <a:extLst>
              <a:ext uri="{FF2B5EF4-FFF2-40B4-BE49-F238E27FC236}">
                <a16:creationId xmlns:a16="http://schemas.microsoft.com/office/drawing/2014/main" id="{C634D251-55B9-446C-AF30-B479499083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94758" y="14069973"/>
            <a:ext cx="3176" cy="86884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1"/>
          <p:cNvSpPr>
            <a:spLocks noChangeArrowheads="1"/>
          </p:cNvSpPr>
          <p:nvPr/>
        </p:nvSpPr>
        <p:spPr bwMode="auto">
          <a:xfrm>
            <a:off x="3460227" y="10162501"/>
            <a:ext cx="1905000" cy="685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Georgia" panose="02040502050405020303" pitchFamily="18" charset="0"/>
              </a:rPr>
              <a:t>Trials identified through database searching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Georgia" panose="02040502050405020303" pitchFamily="18" charset="0"/>
              </a:rPr>
              <a:t>n=343</a:t>
            </a:r>
          </a:p>
        </p:txBody>
      </p:sp>
      <p:sp>
        <p:nvSpPr>
          <p:cNvPr id="63" name="Rounded Rectangle 2"/>
          <p:cNvSpPr>
            <a:spLocks noChangeArrowheads="1"/>
          </p:cNvSpPr>
          <p:nvPr/>
        </p:nvSpPr>
        <p:spPr bwMode="auto">
          <a:xfrm>
            <a:off x="3463403" y="11877954"/>
            <a:ext cx="1905000" cy="52673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Georgia" panose="02040502050405020303" pitchFamily="18" charset="0"/>
              </a:rPr>
              <a:t>Inclusion Criteria applied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Georgia" panose="02040502050405020303" pitchFamily="18" charset="0"/>
              </a:rPr>
              <a:t> </a:t>
            </a:r>
            <a:r>
              <a:rPr lang="en-US" altLang="en-US" sz="1100" b="1" dirty="0">
                <a:latin typeface="Georgia" panose="02040502050405020303" pitchFamily="18" charset="0"/>
              </a:rPr>
              <a:t>n=35</a:t>
            </a:r>
          </a:p>
        </p:txBody>
      </p:sp>
      <p:sp>
        <p:nvSpPr>
          <p:cNvPr id="64" name="Rounded Rectangle 4"/>
          <p:cNvSpPr>
            <a:spLocks noChangeArrowheads="1"/>
          </p:cNvSpPr>
          <p:nvPr/>
        </p:nvSpPr>
        <p:spPr bwMode="auto">
          <a:xfrm>
            <a:off x="3443846" y="13548640"/>
            <a:ext cx="1905000" cy="56308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latin typeface="Georgia" panose="02040502050405020303" pitchFamily="18" charset="0"/>
              </a:rPr>
              <a:t>n=30</a:t>
            </a:r>
            <a:endParaRPr lang="en-US" altLang="en-US" sz="1100" b="1" dirty="0">
              <a:latin typeface="Georgia" panose="02040502050405020303" pitchFamily="18" charset="0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4394758" y="10863717"/>
            <a:ext cx="17969" cy="100756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9"/>
          <p:cNvCxnSpPr>
            <a:cxnSpLocks noChangeShapeType="1"/>
            <a:stCxn id="63" idx="2"/>
          </p:cNvCxnSpPr>
          <p:nvPr/>
        </p:nvCxnSpPr>
        <p:spPr bwMode="auto">
          <a:xfrm>
            <a:off x="4415903" y="12404685"/>
            <a:ext cx="0" cy="692469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>
            <a:off x="4415903" y="12990474"/>
            <a:ext cx="1101724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ounded Rectangle 68"/>
          <p:cNvSpPr/>
          <p:nvPr/>
        </p:nvSpPr>
        <p:spPr bwMode="auto">
          <a:xfrm>
            <a:off x="5482702" y="12409291"/>
            <a:ext cx="2482034" cy="1391936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100" dirty="0">
                <a:latin typeface="Georgia" panose="02040502050405020303" pitchFamily="18" charset="0"/>
              </a:rPr>
              <a:t>Trials excluded</a:t>
            </a:r>
          </a:p>
          <a:p>
            <a:pPr algn="ctr">
              <a:defRPr/>
            </a:pPr>
            <a:r>
              <a:rPr lang="en-US" sz="1100" b="1" dirty="0">
                <a:latin typeface="Georgia" panose="02040502050405020303" pitchFamily="18" charset="0"/>
              </a:rPr>
              <a:t>n= 5</a:t>
            </a:r>
          </a:p>
          <a:p>
            <a:pPr algn="ctr">
              <a:defRPr/>
            </a:pPr>
            <a:r>
              <a:rPr lang="en-US" sz="1100" b="1" u="sng" dirty="0">
                <a:latin typeface="Georgia" panose="02040502050405020303" pitchFamily="18" charset="0"/>
              </a:rPr>
              <a:t>Exclusion Criteria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Georgia" panose="02040502050405020303" pitchFamily="18" charset="0"/>
              </a:rPr>
              <a:t>Supportive </a:t>
            </a:r>
            <a:r>
              <a:rPr lang="en-US" sz="1100" dirty="0" smtClean="0">
                <a:latin typeface="Georgia" panose="02040502050405020303" pitchFamily="18" charset="0"/>
              </a:rPr>
              <a:t>care </a:t>
            </a:r>
            <a:r>
              <a:rPr lang="en-US" sz="1100" dirty="0">
                <a:latin typeface="Georgia" panose="02040502050405020303" pitchFamily="18" charset="0"/>
              </a:rPr>
              <a:t>(n=2)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Georgia" panose="02040502050405020303" pitchFamily="18" charset="0"/>
              </a:rPr>
              <a:t>Lack of </a:t>
            </a:r>
            <a:r>
              <a:rPr lang="en-US" sz="1100" dirty="0" smtClean="0">
                <a:latin typeface="Georgia" panose="02040502050405020303" pitchFamily="18" charset="0"/>
              </a:rPr>
              <a:t>publication  </a:t>
            </a:r>
            <a:r>
              <a:rPr lang="en-US" sz="1100" dirty="0">
                <a:latin typeface="Georgia" panose="02040502050405020303" pitchFamily="18" charset="0"/>
              </a:rPr>
              <a:t>or </a:t>
            </a:r>
            <a:r>
              <a:rPr lang="en-US" sz="1100" dirty="0" smtClean="0">
                <a:latin typeface="Georgia" panose="02040502050405020303" pitchFamily="18" charset="0"/>
              </a:rPr>
              <a:t>trial </a:t>
            </a:r>
            <a:r>
              <a:rPr lang="en-US" sz="1100" dirty="0">
                <a:latin typeface="Georgia" panose="02040502050405020303" pitchFamily="18" charset="0"/>
              </a:rPr>
              <a:t>terminated </a:t>
            </a:r>
            <a:r>
              <a:rPr lang="en-US" sz="1100" dirty="0" smtClean="0">
                <a:latin typeface="Georgia" panose="02040502050405020303" pitchFamily="18" charset="0"/>
              </a:rPr>
              <a:t>w/0 </a:t>
            </a:r>
            <a:r>
              <a:rPr lang="en-US" sz="1100" dirty="0">
                <a:latin typeface="Georgia" panose="02040502050405020303" pitchFamily="18" charset="0"/>
              </a:rPr>
              <a:t>results ( n=3)</a:t>
            </a:r>
          </a:p>
          <a:p>
            <a:pPr algn="ctr">
              <a:defRPr/>
            </a:pPr>
            <a:endParaRPr lang="en-US" sz="1100" dirty="0">
              <a:latin typeface="Georgia" panose="02040502050405020303" pitchFamily="18" charset="0"/>
            </a:endParaRPr>
          </a:p>
          <a:p>
            <a:pPr algn="ctr">
              <a:defRPr/>
            </a:pPr>
            <a:endParaRPr lang="en-US" sz="1100" dirty="0">
              <a:latin typeface="Georgia" panose="02040502050405020303" pitchFamily="18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565559" y="10908308"/>
            <a:ext cx="2662257" cy="1140091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100" b="1" u="sng" dirty="0" smtClean="0">
                <a:latin typeface="Georgia" panose="02040502050405020303" pitchFamily="18" charset="0"/>
              </a:rPr>
              <a:t>Inclusion </a:t>
            </a:r>
            <a:r>
              <a:rPr lang="en-US" sz="1100" b="1" u="sng" dirty="0">
                <a:latin typeface="Georgia" panose="02040502050405020303" pitchFamily="18" charset="0"/>
              </a:rPr>
              <a:t>Criteria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Georgia" panose="02040502050405020303" pitchFamily="18" charset="0"/>
              </a:rPr>
              <a:t>Myeloproliferative </a:t>
            </a:r>
            <a:r>
              <a:rPr lang="en-US" sz="1100" dirty="0" smtClean="0">
                <a:latin typeface="Georgia" panose="02040502050405020303" pitchFamily="18" charset="0"/>
              </a:rPr>
              <a:t>Neoplasms</a:t>
            </a:r>
            <a:endParaRPr lang="en-US" sz="1100" dirty="0">
              <a:latin typeface="Georgia" panose="02040502050405020303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Georgia" panose="02040502050405020303" pitchFamily="18" charset="0"/>
              </a:rPr>
              <a:t>Trials conducted between 2006-2016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Georgia" panose="02040502050405020303" pitchFamily="18" charset="0"/>
              </a:rPr>
              <a:t>Randomized clinical </a:t>
            </a:r>
            <a:r>
              <a:rPr lang="en-US" sz="1100" dirty="0" smtClean="0">
                <a:latin typeface="Georgia" panose="02040502050405020303" pitchFamily="18" charset="0"/>
              </a:rPr>
              <a:t>trials</a:t>
            </a:r>
            <a:endParaRPr lang="en-US" sz="1100" dirty="0">
              <a:latin typeface="Georgia" panose="02040502050405020303" pitchFamily="18" charset="0"/>
            </a:endParaRPr>
          </a:p>
          <a:p>
            <a:pPr algn="ctr">
              <a:defRPr/>
            </a:pPr>
            <a:endParaRPr lang="en-US" sz="1100" dirty="0">
              <a:latin typeface="Georgia" panose="02040502050405020303" pitchFamily="18" charset="0"/>
            </a:endParaRPr>
          </a:p>
        </p:txBody>
      </p:sp>
      <p:cxnSp>
        <p:nvCxnSpPr>
          <p:cNvPr id="72" name="Straight Connector 71"/>
          <p:cNvCxnSpPr>
            <a:cxnSpLocks noChangeShapeType="1"/>
          </p:cNvCxnSpPr>
          <p:nvPr/>
        </p:nvCxnSpPr>
        <p:spPr bwMode="auto">
          <a:xfrm>
            <a:off x="3227817" y="11420753"/>
            <a:ext cx="118491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19">
            <a:extLst>
              <a:ext uri="{FF2B5EF4-FFF2-40B4-BE49-F238E27FC236}">
                <a16:creationId xmlns:a16="http://schemas.microsoft.com/office/drawing/2014/main" id="{1DBB4886-E844-4AF2-BB1C-C2F72CC9756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75217" y="15114506"/>
            <a:ext cx="1588" cy="749776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ounded Rectangle 4">
            <a:extLst>
              <a:ext uri="{FF2B5EF4-FFF2-40B4-BE49-F238E27FC236}">
                <a16:creationId xmlns:a16="http://schemas.microsoft.com/office/drawing/2014/main" id="{2CD20FC5-C23A-4616-9470-4CAB18769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1323" y="14595914"/>
            <a:ext cx="1905000" cy="685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Georgia" panose="02040502050405020303" pitchFamily="18" charset="0"/>
              </a:rPr>
              <a:t>Trials </a:t>
            </a:r>
            <a:r>
              <a:rPr lang="en-US" altLang="en-US" sz="1100" dirty="0" smtClean="0">
                <a:latin typeface="Georgia" panose="02040502050405020303" pitchFamily="18" charset="0"/>
              </a:rPr>
              <a:t>with </a:t>
            </a:r>
            <a:r>
              <a:rPr lang="en-US" altLang="en-US" sz="1100" dirty="0">
                <a:latin typeface="Georgia" panose="02040502050405020303" pitchFamily="18" charset="0"/>
              </a:rPr>
              <a:t>≥1 PRO endpoint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Georgia" panose="02040502050405020303" pitchFamily="18" charset="0"/>
              </a:rPr>
              <a:t>n=19</a:t>
            </a:r>
          </a:p>
        </p:txBody>
      </p:sp>
      <p:sp>
        <p:nvSpPr>
          <p:cNvPr id="75" name="Rounded Rectangle 25">
            <a:extLst>
              <a:ext uri="{FF2B5EF4-FFF2-40B4-BE49-F238E27FC236}">
                <a16:creationId xmlns:a16="http://schemas.microsoft.com/office/drawing/2014/main" id="{D2D11A5E-39DB-40FB-A96F-DF41079FC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644" y="16212995"/>
            <a:ext cx="934254" cy="6858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Georgia" panose="02040502050405020303" pitchFamily="18" charset="0"/>
              </a:rPr>
              <a:t>CML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eorgia" panose="02040502050405020303" pitchFamily="18" charset="0"/>
              </a:rPr>
              <a:t>n=8</a:t>
            </a:r>
          </a:p>
        </p:txBody>
      </p:sp>
      <p:sp>
        <p:nvSpPr>
          <p:cNvPr id="76" name="Rounded Rectangle 26">
            <a:extLst>
              <a:ext uri="{FF2B5EF4-FFF2-40B4-BE49-F238E27FC236}">
                <a16:creationId xmlns:a16="http://schemas.microsoft.com/office/drawing/2014/main" id="{300F6221-0022-467D-B445-691592EA9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1770" y="16216171"/>
            <a:ext cx="1060561" cy="6858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latin typeface="Georgia" panose="02040502050405020303" pitchFamily="18" charset="0"/>
              </a:rPr>
              <a:t>Mastocytosis</a:t>
            </a:r>
            <a:endParaRPr lang="en-US" altLang="en-US" sz="1000" dirty="0">
              <a:latin typeface="Georgia" panose="02040502050405020303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Georgia" panose="02040502050405020303" pitchFamily="18" charset="0"/>
              </a:rPr>
              <a:t> </a:t>
            </a:r>
            <a:r>
              <a:rPr lang="en-US" altLang="en-US" sz="1400" b="1" dirty="0">
                <a:latin typeface="Georgia" panose="02040502050405020303" pitchFamily="18" charset="0"/>
              </a:rPr>
              <a:t>n=2</a:t>
            </a:r>
          </a:p>
        </p:txBody>
      </p:sp>
      <p:cxnSp>
        <p:nvCxnSpPr>
          <p:cNvPr id="77" name="Straight Connector 30">
            <a:extLst>
              <a:ext uri="{FF2B5EF4-FFF2-40B4-BE49-F238E27FC236}">
                <a16:creationId xmlns:a16="http://schemas.microsoft.com/office/drawing/2014/main" id="{49F6A016-F254-4D9B-B0B3-4060F6EEAE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81516" y="15865333"/>
            <a:ext cx="48387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Arrow Connector 35">
            <a:extLst>
              <a:ext uri="{FF2B5EF4-FFF2-40B4-BE49-F238E27FC236}">
                <a16:creationId xmlns:a16="http://schemas.microsoft.com/office/drawing/2014/main" id="{1C8E198A-D3E3-43B4-A81D-C001E19638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20216" y="15865333"/>
            <a:ext cx="0" cy="22701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Arrow Connector 38">
            <a:extLst>
              <a:ext uri="{FF2B5EF4-FFF2-40B4-BE49-F238E27FC236}">
                <a16:creationId xmlns:a16="http://schemas.microsoft.com/office/drawing/2014/main" id="{500DAC6B-90A4-4829-8347-12C1BC288C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81516" y="15863745"/>
            <a:ext cx="0" cy="22701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ounded Rectangle 59">
            <a:extLst>
              <a:ext uri="{FF2B5EF4-FFF2-40B4-BE49-F238E27FC236}">
                <a16:creationId xmlns:a16="http://schemas.microsoft.com/office/drawing/2014/main" id="{5F1929B6-5735-4B82-8FFF-4585C2D97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839" y="16214583"/>
            <a:ext cx="950912" cy="6858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Georgia" panose="02040502050405020303" pitchFamily="18" charset="0"/>
              </a:rPr>
              <a:t>PV</a:t>
            </a:r>
            <a:endParaRPr lang="en-US" altLang="en-US" sz="1100" dirty="0">
              <a:latin typeface="Georgia" panose="02040502050405020303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eorgia" panose="02040502050405020303" pitchFamily="18" charset="0"/>
              </a:rPr>
              <a:t>n=4</a:t>
            </a:r>
          </a:p>
        </p:txBody>
      </p:sp>
      <p:cxnSp>
        <p:nvCxnSpPr>
          <p:cNvPr id="81" name="Straight Arrow Connector 65">
            <a:extLst>
              <a:ext uri="{FF2B5EF4-FFF2-40B4-BE49-F238E27FC236}">
                <a16:creationId xmlns:a16="http://schemas.microsoft.com/office/drawing/2014/main" id="{059FC752-36F7-4890-9D23-31F0C8C234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00878" y="15863745"/>
            <a:ext cx="0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Rounded Rectangle 59">
            <a:extLst>
              <a:ext uri="{FF2B5EF4-FFF2-40B4-BE49-F238E27FC236}">
                <a16:creationId xmlns:a16="http://schemas.microsoft.com/office/drawing/2014/main" id="{A79C680B-A1D4-4FA8-8D8F-166782D2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691" y="16214583"/>
            <a:ext cx="1043399" cy="6858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latin typeface="Georgia" panose="02040502050405020303" pitchFamily="18" charset="0"/>
              </a:rPr>
              <a:t>Myelofibrosis</a:t>
            </a:r>
            <a:r>
              <a:rPr lang="en-US" altLang="en-US" sz="1000" dirty="0">
                <a:latin typeface="Georgia" panose="02040502050405020303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eorgia" panose="02040502050405020303" pitchFamily="18" charset="0"/>
              </a:rPr>
              <a:t>n=2</a:t>
            </a:r>
            <a:endParaRPr lang="en-US" altLang="en-US" sz="1400" b="1" dirty="0">
              <a:latin typeface="Georgia" panose="02040502050405020303" pitchFamily="18" charset="0"/>
            </a:endParaRPr>
          </a:p>
        </p:txBody>
      </p:sp>
      <p:sp>
        <p:nvSpPr>
          <p:cNvPr id="83" name="Rounded Rectangle 35">
            <a:extLst>
              <a:ext uri="{FF2B5EF4-FFF2-40B4-BE49-F238E27FC236}">
                <a16:creationId xmlns:a16="http://schemas.microsoft.com/office/drawing/2014/main" id="{37EFF10A-DF15-433D-8DE3-5478000B5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1915" y="16216171"/>
            <a:ext cx="902821" cy="6858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Georgia" panose="02040502050405020303" pitchFamily="18" charset="0"/>
              </a:rPr>
              <a:t>Comb. MPN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Georgia" panose="02040502050405020303" pitchFamily="18" charset="0"/>
              </a:rPr>
              <a:t> </a:t>
            </a:r>
            <a:r>
              <a:rPr lang="en-US" altLang="en-US" sz="1400" b="1" dirty="0">
                <a:latin typeface="Georgia" panose="02040502050405020303" pitchFamily="18" charset="0"/>
              </a:rPr>
              <a:t>n=3</a:t>
            </a:r>
          </a:p>
        </p:txBody>
      </p:sp>
      <p:sp>
        <p:nvSpPr>
          <p:cNvPr id="84" name="Rounded Rectangle 4">
            <a:extLst>
              <a:ext uri="{FF2B5EF4-FFF2-40B4-BE49-F238E27FC236}">
                <a16:creationId xmlns:a16="http://schemas.microsoft.com/office/drawing/2014/main" id="{4BC1F453-8257-4205-AA0B-F883093A4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9034" y="14595914"/>
            <a:ext cx="1905000" cy="685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Georgia" panose="02040502050405020303" pitchFamily="18" charset="0"/>
              </a:rPr>
              <a:t>Trials </a:t>
            </a:r>
            <a:r>
              <a:rPr lang="en-US" altLang="en-US" sz="1100" dirty="0" smtClean="0">
                <a:latin typeface="Georgia" panose="02040502050405020303" pitchFamily="18" charset="0"/>
              </a:rPr>
              <a:t> with no </a:t>
            </a:r>
            <a:r>
              <a:rPr lang="en-US" altLang="en-US" sz="1100" dirty="0">
                <a:latin typeface="Georgia" panose="02040502050405020303" pitchFamily="18" charset="0"/>
              </a:rPr>
              <a:t>PRO endpoint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Georgia" panose="02040502050405020303" pitchFamily="18" charset="0"/>
              </a:rPr>
              <a:t>n=11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A5AEF2F-D922-429B-941A-673BF1701634}"/>
              </a:ext>
            </a:extLst>
          </p:cNvPr>
          <p:cNvCxnSpPr>
            <a:cxnSpLocks/>
            <a:stCxn id="74" idx="1"/>
          </p:cNvCxnSpPr>
          <p:nvPr/>
        </p:nvCxnSpPr>
        <p:spPr bwMode="auto">
          <a:xfrm flipH="1">
            <a:off x="3672840" y="14938814"/>
            <a:ext cx="1028483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7" name="Chart 86"/>
          <p:cNvGraphicFramePr/>
          <p:nvPr>
            <p:extLst>
              <p:ext uri="{D42A27DB-BD31-4B8C-83A1-F6EECF244321}">
                <p14:modId xmlns:p14="http://schemas.microsoft.com/office/powerpoint/2010/main" val="663600722"/>
              </p:ext>
            </p:extLst>
          </p:nvPr>
        </p:nvGraphicFramePr>
        <p:xfrm>
          <a:off x="17656290" y="4314462"/>
          <a:ext cx="9077261" cy="573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Rectangle 23"/>
          <p:cNvSpPr/>
          <p:nvPr/>
        </p:nvSpPr>
        <p:spPr>
          <a:xfrm>
            <a:off x="8864140" y="4062109"/>
            <a:ext cx="7764747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tx2"/>
                </a:solidFill>
              </a:rPr>
              <a:t>Results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19 </a:t>
            </a:r>
            <a:r>
              <a:rPr lang="en-US" sz="1800" dirty="0"/>
              <a:t>trials (19/30; 63%) included at least one PRO assessment as an </a:t>
            </a:r>
            <a:r>
              <a:rPr lang="en-US" sz="1800" dirty="0" smtClean="0"/>
              <a:t>endpoint (Table 2).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Among these 19 </a:t>
            </a:r>
            <a:r>
              <a:rPr lang="en-US" sz="1800" dirty="0"/>
              <a:t>trials, a variety of </a:t>
            </a:r>
            <a:r>
              <a:rPr lang="en-US" sz="1800" dirty="0" smtClean="0"/>
              <a:t>PROs was </a:t>
            </a:r>
            <a:r>
              <a:rPr lang="en-US" sz="1800" dirty="0"/>
              <a:t>utilized to measure symptoms, functional health, psychological and somatic HRQOL </a:t>
            </a:r>
            <a:r>
              <a:rPr lang="en-US" sz="1800" dirty="0" smtClean="0"/>
              <a:t>(Figure 2). 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620000" y="16644701"/>
            <a:ext cx="996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Figure 1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7790744" y="9730578"/>
            <a:ext cx="996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Figure 2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987594" y="9991488"/>
            <a:ext cx="996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Table 1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8722459" y="4708108"/>
            <a:ext cx="0" cy="12804174"/>
          </a:xfrm>
          <a:prstGeom prst="line">
            <a:avLst/>
          </a:prstGeom>
          <a:ln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9602699" y="15789363"/>
            <a:ext cx="5637350" cy="1735094"/>
            <a:chOff x="11419342" y="15714648"/>
            <a:chExt cx="5637350" cy="1735094"/>
          </a:xfrm>
        </p:grpSpPr>
        <p:sp>
          <p:nvSpPr>
            <p:cNvPr id="4" name="Rectangle 3"/>
            <p:cNvSpPr/>
            <p:nvPr/>
          </p:nvSpPr>
          <p:spPr>
            <a:xfrm>
              <a:off x="11575884" y="16253733"/>
              <a:ext cx="1170629" cy="10795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62500" lnSpcReduction="20000"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QR Code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19342" y="15714648"/>
              <a:ext cx="5595521" cy="1735094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dirty="0" err="1" smtClean="0">
                <a:solidFill>
                  <a:schemeClr val="tx2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459414" y="15749690"/>
              <a:ext cx="3086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To Access PosterCast: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37838" y="15809313"/>
              <a:ext cx="418292" cy="418292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12746513" y="16204867"/>
              <a:ext cx="43101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Please scan this quick response (QR) Code with your smartphone app to stream a three-minute audio explanation of the Poster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9033564" y="10414187"/>
            <a:ext cx="77892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Seven </a:t>
            </a:r>
            <a:r>
              <a:rPr lang="en-US" sz="1800" dirty="0"/>
              <a:t>studies (36.8%) that included a PRO </a:t>
            </a:r>
            <a:r>
              <a:rPr lang="en-US" sz="1800" dirty="0" smtClean="0"/>
              <a:t>failed </a:t>
            </a:r>
            <a:r>
              <a:rPr lang="en-US" sz="1800" dirty="0"/>
              <a:t>to publish PRO data.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13/19 </a:t>
            </a:r>
            <a:r>
              <a:rPr lang="en-US" sz="1800" dirty="0"/>
              <a:t>trials that had a PRO </a:t>
            </a:r>
            <a:r>
              <a:rPr lang="en-US" sz="1800" dirty="0" smtClean="0"/>
              <a:t>measure </a:t>
            </a:r>
            <a:r>
              <a:rPr lang="en-US" sz="1800" dirty="0"/>
              <a:t>(68.4%) were sponsored by industry, three (15.8%) </a:t>
            </a:r>
            <a:r>
              <a:rPr lang="en-US" sz="1800" dirty="0" smtClean="0"/>
              <a:t>by industry-academic, </a:t>
            </a:r>
            <a:r>
              <a:rPr lang="en-US" sz="1800" dirty="0"/>
              <a:t>and three (15.8%) </a:t>
            </a:r>
            <a:r>
              <a:rPr lang="en-US" sz="1800" dirty="0" smtClean="0"/>
              <a:t>solely </a:t>
            </a:r>
            <a:r>
              <a:rPr lang="en-US" sz="1800" dirty="0"/>
              <a:t>by academic institutions. </a:t>
            </a: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15419"/>
              </p:ext>
            </p:extLst>
          </p:nvPr>
        </p:nvGraphicFramePr>
        <p:xfrm>
          <a:off x="9286389" y="6387523"/>
          <a:ext cx="7332697" cy="353799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4188192">
                  <a:extLst>
                    <a:ext uri="{9D8B030D-6E8A-4147-A177-3AD203B41FA5}">
                      <a16:colId xmlns:a16="http://schemas.microsoft.com/office/drawing/2014/main" val="2245175664"/>
                    </a:ext>
                  </a:extLst>
                </a:gridCol>
                <a:gridCol w="1451310">
                  <a:extLst>
                    <a:ext uri="{9D8B030D-6E8A-4147-A177-3AD203B41FA5}">
                      <a16:colId xmlns:a16="http://schemas.microsoft.com/office/drawing/2014/main" val="3526842885"/>
                    </a:ext>
                  </a:extLst>
                </a:gridCol>
                <a:gridCol w="1693195">
                  <a:extLst>
                    <a:ext uri="{9D8B030D-6E8A-4147-A177-3AD203B41FA5}">
                      <a16:colId xmlns:a16="http://schemas.microsoft.com/office/drawing/2014/main" val="132880575"/>
                    </a:ext>
                  </a:extLst>
                </a:gridCol>
              </a:tblGrid>
              <a:tr h="332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Trial Characteristics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n/N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extLst>
                  <a:ext uri="{0D108BD9-81ED-4DB2-BD59-A6C34878D82A}">
                    <a16:rowId xmlns:a16="http://schemas.microsoft.com/office/drawing/2014/main" val="846083501"/>
                  </a:ext>
                </a:extLst>
              </a:tr>
              <a:tr h="332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number of MPN studies identified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35</a:t>
                      </a: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1224382283"/>
                  </a:ext>
                </a:extLst>
              </a:tr>
              <a:tr h="332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Potentially included studies 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2887414167"/>
                  </a:ext>
                </a:extLst>
              </a:tr>
              <a:tr h="332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Disease states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374904967"/>
                  </a:ext>
                </a:extLst>
              </a:tr>
              <a:tr h="332169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Chronic </a:t>
                      </a:r>
                      <a:r>
                        <a:rPr lang="en-US" sz="1400" dirty="0" err="1">
                          <a:effectLst/>
                        </a:rPr>
                        <a:t>M</a:t>
                      </a:r>
                      <a:r>
                        <a:rPr lang="en-US" sz="1400" dirty="0" err="1" smtClean="0">
                          <a:effectLst/>
                        </a:rPr>
                        <a:t>yelogenous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L</a:t>
                      </a:r>
                      <a:r>
                        <a:rPr lang="en-US" sz="1400" dirty="0" smtClean="0">
                          <a:effectLst/>
                        </a:rPr>
                        <a:t>eukemia </a:t>
                      </a:r>
                      <a:r>
                        <a:rPr lang="en-US" sz="1400" dirty="0">
                          <a:effectLst/>
                        </a:rPr>
                        <a:t>(CML)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20/35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57.1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2367921162"/>
                  </a:ext>
                </a:extLst>
              </a:tr>
              <a:tr h="332169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Polycythemia </a:t>
                      </a:r>
                      <a:r>
                        <a:rPr lang="en-US" sz="1400" dirty="0" smtClean="0">
                          <a:effectLst/>
                        </a:rPr>
                        <a:t>Vera (PV)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2/35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1156630754"/>
                  </a:ext>
                </a:extLst>
              </a:tr>
              <a:tr h="332169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Primary </a:t>
                      </a:r>
                      <a:r>
                        <a:rPr lang="en-US" sz="1400" dirty="0" err="1">
                          <a:effectLst/>
                        </a:rPr>
                        <a:t>Myelofibrosis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5/35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3635810680"/>
                  </a:ext>
                </a:extLst>
              </a:tr>
              <a:tr h="332169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Mastocytosis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2/35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666569976"/>
                  </a:ext>
                </a:extLst>
              </a:tr>
              <a:tr h="332169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Essential </a:t>
                      </a:r>
                      <a:r>
                        <a:rPr lang="en-US" sz="1400" dirty="0" err="1">
                          <a:effectLst/>
                        </a:rPr>
                        <a:t>Thrombocythemia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1/35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3082901206"/>
                  </a:ext>
                </a:extLst>
              </a:tr>
              <a:tr h="332050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Combination of MPNs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3/35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1817077138"/>
                  </a:ext>
                </a:extLst>
              </a:tr>
              <a:tr h="216428"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*Values were rounded to a single decimal point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401549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635496"/>
              </p:ext>
            </p:extLst>
          </p:nvPr>
        </p:nvGraphicFramePr>
        <p:xfrm>
          <a:off x="9283287" y="12675403"/>
          <a:ext cx="7350328" cy="3855504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4198262">
                  <a:extLst>
                    <a:ext uri="{9D8B030D-6E8A-4147-A177-3AD203B41FA5}">
                      <a16:colId xmlns:a16="http://schemas.microsoft.com/office/drawing/2014/main" val="2245175664"/>
                    </a:ext>
                  </a:extLst>
                </a:gridCol>
                <a:gridCol w="1454800">
                  <a:extLst>
                    <a:ext uri="{9D8B030D-6E8A-4147-A177-3AD203B41FA5}">
                      <a16:colId xmlns:a16="http://schemas.microsoft.com/office/drawing/2014/main" val="3526842885"/>
                    </a:ext>
                  </a:extLst>
                </a:gridCol>
                <a:gridCol w="1697266">
                  <a:extLst>
                    <a:ext uri="{9D8B030D-6E8A-4147-A177-3AD203B41FA5}">
                      <a16:colId xmlns:a16="http://schemas.microsoft.com/office/drawing/2014/main" val="132880575"/>
                    </a:ext>
                  </a:extLst>
                </a:gridCol>
              </a:tblGrid>
              <a:tr h="3710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Publication Results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n/N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extLst>
                  <a:ext uri="{0D108BD9-81ED-4DB2-BD59-A6C34878D82A}">
                    <a16:rowId xmlns:a16="http://schemas.microsoft.com/office/drawing/2014/main" val="846083501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Included Studies</a:t>
                      </a:r>
                      <a:r>
                        <a:rPr lang="en-US" sz="1600" baseline="0" dirty="0" smtClean="0">
                          <a:effectLst/>
                        </a:rPr>
                        <a:t> (Studies with </a:t>
                      </a:r>
                      <a:r>
                        <a:rPr lang="en-US" sz="1600" dirty="0" smtClean="0">
                          <a:effectLst/>
                        </a:rPr>
                        <a:t>≥1 PRO)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19/30</a:t>
                      </a: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63.3</a:t>
                      </a: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3943921902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 as primary endpoint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3/19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750287910"/>
                  </a:ext>
                </a:extLst>
              </a:tr>
              <a:tr h="361283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 as secondary or exploratory endpoint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16/19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84.2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32007714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Studies with published PRO data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12/19</a:t>
                      </a: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63.2</a:t>
                      </a: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3727480963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Comprehensive PRO data published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9/19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47.4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4264258181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Partial PRO data published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3/19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15.88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89767778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 data in initial publication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6/12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50.0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507209217"/>
                  </a:ext>
                </a:extLst>
              </a:tr>
              <a:tr h="655431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 data published &gt;6 months after initial publication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4/12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33.3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2623227863"/>
                  </a:ext>
                </a:extLst>
              </a:tr>
              <a:tr h="241734"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*Values were rounded to a single decimal point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401549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9076192" y="16684324"/>
            <a:ext cx="996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Table 2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cxnSp>
        <p:nvCxnSpPr>
          <p:cNvPr id="92" name="Straight Arrow Connector 65">
            <a:extLst>
              <a:ext uri="{FF2B5EF4-FFF2-40B4-BE49-F238E27FC236}">
                <a16:creationId xmlns:a16="http://schemas.microsoft.com/office/drawing/2014/main" id="{059FC752-36F7-4890-9D23-31F0C8C234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70883" y="15885518"/>
            <a:ext cx="0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Arrow Connector 65">
            <a:extLst>
              <a:ext uri="{FF2B5EF4-FFF2-40B4-BE49-F238E27FC236}">
                <a16:creationId xmlns:a16="http://schemas.microsoft.com/office/drawing/2014/main" id="{059FC752-36F7-4890-9D23-31F0C8C234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68772" y="15878262"/>
            <a:ext cx="0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Arrow Connector 65">
            <a:extLst>
              <a:ext uri="{FF2B5EF4-FFF2-40B4-BE49-F238E27FC236}">
                <a16:creationId xmlns:a16="http://schemas.microsoft.com/office/drawing/2014/main" id="{059FC752-36F7-4890-9D23-31F0C8C234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70883" y="15900032"/>
            <a:ext cx="0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Arrow Connector 65">
            <a:extLst>
              <a:ext uri="{FF2B5EF4-FFF2-40B4-BE49-F238E27FC236}">
                <a16:creationId xmlns:a16="http://schemas.microsoft.com/office/drawing/2014/main" id="{059FC752-36F7-4890-9D23-31F0C8C234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23283" y="16052432"/>
            <a:ext cx="0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65">
            <a:extLst>
              <a:ext uri="{FF2B5EF4-FFF2-40B4-BE49-F238E27FC236}">
                <a16:creationId xmlns:a16="http://schemas.microsoft.com/office/drawing/2014/main" id="{059FC752-36F7-4890-9D23-31F0C8C234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75683" y="16204832"/>
            <a:ext cx="0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Arrow Connector 65">
            <a:extLst>
              <a:ext uri="{FF2B5EF4-FFF2-40B4-BE49-F238E27FC236}">
                <a16:creationId xmlns:a16="http://schemas.microsoft.com/office/drawing/2014/main" id="{059FC752-36F7-4890-9D23-31F0C8C234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28083" y="16357232"/>
            <a:ext cx="0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275055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yneos_PPT-16x9_01">
  <a:themeElements>
    <a:clrScheme name="Syneos Health">
      <a:dk1>
        <a:srgbClr val="000000"/>
      </a:dk1>
      <a:lt1>
        <a:srgbClr val="EB3300"/>
      </a:lt1>
      <a:dk2>
        <a:srgbClr val="FFFFFF"/>
      </a:dk2>
      <a:lt2>
        <a:srgbClr val="BBBCBC"/>
      </a:lt2>
      <a:accent1>
        <a:srgbClr val="EB3300"/>
      </a:accent1>
      <a:accent2>
        <a:srgbClr val="63666A"/>
      </a:accent2>
      <a:accent3>
        <a:srgbClr val="FF9E1B"/>
      </a:accent3>
      <a:accent4>
        <a:srgbClr val="FF671F"/>
      </a:accent4>
      <a:accent5>
        <a:srgbClr val="002E5D"/>
      </a:accent5>
      <a:accent6>
        <a:srgbClr val="0076A5"/>
      </a:accent6>
      <a:hlink>
        <a:srgbClr val="0076A5"/>
      </a:hlink>
      <a:folHlink>
        <a:srgbClr val="A619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lIns="0" tIns="0" rIns="0" bIns="0" rtlCol="0" anchor="ctr">
        <a:normAutofit/>
      </a:bodyPr>
      <a:lstStyle>
        <a:defPPr algn="ctr">
          <a:defRPr dirty="0" err="1" smtClean="0">
            <a:solidFill>
              <a:schemeClr val="tx2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f9b96337-2468-400d-9c92-1589e31a72ed">Editorial (interview, Q&amp;A, opinion pieces, TL)</DocumentType>
    <Asset_x0020_URL xmlns="f9b96337-2468-400d-9c92-1589e31a72ed">
      <Url xsi:nil="true"/>
      <Description xsi:nil="true"/>
    </Asset_x0020_URL>
    <BusinessLine_x002f_BusinessUnits xmlns="f9b96337-2468-400d-9c92-1589e31a72ed" xsi:nil="true"/>
    <Project_x002f_Job_x0020_Title xmlns="f9b96337-2468-400d-9c92-1589e31a72ed">Poster Submission for ASH 2019</Project_x002f_Job_x0020_Title>
    <Asset_x0020_ID xmlns="f9b96337-2468-400d-9c92-1589e31a72e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6974E72185645876514CFCA44B20A" ma:contentTypeVersion="23" ma:contentTypeDescription="Create a new document." ma:contentTypeScope="" ma:versionID="d6e3834bcf54a12ef761a1c54028d1fa">
  <xsd:schema xmlns:xsd="http://www.w3.org/2001/XMLSchema" xmlns:xs="http://www.w3.org/2001/XMLSchema" xmlns:p="http://schemas.microsoft.com/office/2006/metadata/properties" xmlns:ns2="f9b96337-2468-400d-9c92-1589e31a72ed" targetNamespace="http://schemas.microsoft.com/office/2006/metadata/properties" ma:root="true" ma:fieldsID="fbc9628e2f9c6b7b8bbd208e6164334c" ns2:_="">
    <xsd:import namespace="f9b96337-2468-400d-9c92-1589e31a72ed"/>
    <xsd:element name="properties">
      <xsd:complexType>
        <xsd:sequence>
          <xsd:element name="documentManagement">
            <xsd:complexType>
              <xsd:all>
                <xsd:element ref="ns2:Project_x002f_Job_x0020_Title" minOccurs="0"/>
                <xsd:element ref="ns2:DocumentType" minOccurs="0"/>
                <xsd:element ref="ns2:BusinessLine_x002f_BusinessUnits" minOccurs="0"/>
                <xsd:element ref="ns2:Asset_x0020_URL" minOccurs="0"/>
                <xsd:element ref="ns2:Asset_x0020_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b96337-2468-400d-9c92-1589e31a72ed" elementFormDefault="qualified">
    <xsd:import namespace="http://schemas.microsoft.com/office/2006/documentManagement/types"/>
    <xsd:import namespace="http://schemas.microsoft.com/office/infopath/2007/PartnerControls"/>
    <xsd:element name="Project_x002f_Job_x0020_Title" ma:index="1" nillable="true" ma:displayName="Project/Job Title" ma:internalName="Project_x002F_Job_x0020_Title" ma:readOnly="false">
      <xsd:simpleType>
        <xsd:restriction base="dms:Text">
          <xsd:maxLength value="255"/>
        </xsd:restriction>
      </xsd:simpleType>
    </xsd:element>
    <xsd:element name="DocumentType" ma:index="2" nillable="true" ma:displayName="Document Type" ma:format="Dropdown" ma:internalName="DocumentType">
      <xsd:simpleType>
        <xsd:restriction base="dms:Choice">
          <xsd:enumeration value="Advertisement"/>
          <xsd:enumeration value="Blog Posts"/>
          <xsd:enumeration value="Brochure"/>
          <xsd:enumeration value="Campaign Support Materials"/>
          <xsd:enumeration value="Concept form(s)/Communications/Marketing/TL Plan"/>
          <xsd:enumeration value="Conference booth / wall design"/>
          <xsd:enumeration value="Conference presentation"/>
          <xsd:enumeration value="Editorial (interview, Q&amp;A, opinion pieces, TL)"/>
          <xsd:enumeration value="Email Blast"/>
          <xsd:enumeration value="Industry/Awards Submission Form"/>
          <xsd:enumeration value="Podcast"/>
          <xsd:enumeration value="Press Release"/>
          <xsd:enumeration value="Sales Materials/Decks"/>
          <xsd:enumeration value="Social Media Campaign"/>
          <xsd:enumeration value="Stand-by Statement"/>
          <xsd:enumeration value="Training Materials"/>
          <xsd:enumeration value="Website Copy/Design"/>
        </xsd:restriction>
      </xsd:simpleType>
    </xsd:element>
    <xsd:element name="BusinessLine_x002f_BusinessUnits" ma:index="3" nillable="true" ma:displayName="Business Line/Business Units" ma:format="Dropdown" ma:internalName="BusinessLine_x002F_BusinessUnits">
      <xsd:simpleType>
        <xsd:restriction base="dms:Choice">
          <xsd:enumeration value="Addison Whitney"/>
          <xsd:enumeration value="Adheris Health"/>
          <xsd:enumeration value="Allidura Consumer"/>
          <xsd:enumeration value="APAC"/>
          <xsd:enumeration value="Biosector 2"/>
          <xsd:enumeration value="Cadent"/>
          <xsd:enumeration value="Chamberlain"/>
          <xsd:enumeration value="Chandler Chicco Agency"/>
          <xsd:enumeration value="Clinical – Early Stage"/>
          <xsd:enumeration value="Clinical – Late Stage"/>
          <xsd:enumeration value="Clinical - Operations"/>
          <xsd:enumeration value="Clinical – Phase II-III (Full Service)"/>
          <xsd:enumeration value="Clinical – Strategic Resourcing"/>
          <xsd:enumeration value="Clinical - Therapeutic"/>
          <xsd:enumeration value="Clinical BD"/>
          <xsd:enumeration value="Commercial BD"/>
          <xsd:enumeration value="Consulting"/>
          <xsd:enumeration value="Corporate"/>
          <xsd:enumeration value="EU"/>
          <xsd:enumeration value="GSW"/>
          <xsd:enumeration value="Learning Solutions"/>
          <xsd:enumeration value="Litmus"/>
          <xsd:enumeration value="Managed Markets Communications"/>
          <xsd:enumeration value="Market Research"/>
          <xsd:enumeration value="Navicor"/>
          <xsd:enumeration value="Public Relations"/>
          <xsd:enumeration value="Selling Solutions"/>
          <xsd:enumeration value="Syneos Health Communications"/>
        </xsd:restriction>
      </xsd:simpleType>
    </xsd:element>
    <xsd:element name="Asset_x0020_URL" ma:index="4" nillable="true" ma:displayName="Asset URL" ma:format="Hyperlink" ma:hidden="true" ma:internalName="Asset_x0020_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sset_x0020_ID" ma:index="12" nillable="true" ma:displayName="Asset ID" ma:hidden="true" ma:internalName="Asset_x0020_ID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75EABF-8EC8-4870-9AFB-F8A8D2E461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2D8F05-2007-464C-99A4-68D55A13D88C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9b96337-2468-400d-9c92-1589e31a72e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9E0EF32-1D36-4CA8-97DD-14A8EB2573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b96337-2468-400d-9c92-1589e31a72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3802</TotalTime>
  <Words>898</Words>
  <Application>Microsoft Office PowerPoint</Application>
  <PresentationFormat>Custom</PresentationFormat>
  <Paragraphs>131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Syneos_PPT-16x9_01</vt:lpstr>
      <vt:lpstr>Underreporting of Patient Reported Outcomes (PRO) in Myeloproliferative Neoplasms (MPNs) Clinical Trials</vt:lpstr>
    </vt:vector>
  </TitlesOfParts>
  <Company>INC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Edwards</dc:creator>
  <cp:lastModifiedBy>Oh, Rosanna</cp:lastModifiedBy>
  <cp:revision>238</cp:revision>
  <cp:lastPrinted>2019-10-29T16:12:51Z</cp:lastPrinted>
  <dcterms:created xsi:type="dcterms:W3CDTF">2017-11-29T15:53:38Z</dcterms:created>
  <dcterms:modified xsi:type="dcterms:W3CDTF">2019-11-15T17:26:39Z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0x0101009656974E72185645876514CFCA44B20A</vt:lpwstr>
  </property>
  <property fmtid="{D5CDD505-2E9C-101B-9397-08002B2CF9AE}" pid="3" name="MRB Record Created">
    <vt:bool>true</vt:bool>
  </property>
  <property fmtid="{D5CDD505-2E9C-101B-9397-08002B2CF9AE}" pid="4" name="WorkflowChangePath">
    <vt:lpwstr>a35b06b8-7506-4084-9714-0020dd5d555b,3;</vt:lpwstr>
  </property>
</Properties>
</file>